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arlow" panose="00000500000000000000" pitchFamily="2" charset="0"/>
      <p:regular r:id="rId12"/>
      <p:bold r:id="rId13"/>
      <p:italic r:id="rId14"/>
      <p:boldItalic r:id="rId15"/>
    </p:embeddedFont>
    <p:embeddedFont>
      <p:font typeface="Barlow Light" panose="00000400000000000000" pitchFamily="2"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Miriam Libre" panose="00000500000000000000" pitchFamily="2" charset="-79"/>
      <p:regular r:id="rId24"/>
      <p:bold r:id="rId25"/>
    </p:embeddedFont>
    <p:embeddedFont>
      <p:font typeface="Work Sans"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9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5f391192_0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3c3b0c91d9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3c3b0c91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4600"/>
              <a:buNone/>
              <a:defRPr sz="4600">
                <a:solidFill>
                  <a:schemeClr val="dk1"/>
                </a:solidFill>
              </a:defRPr>
            </a:lvl1pPr>
            <a:lvl2pPr lvl="1" algn="ctr">
              <a:spcBef>
                <a:spcPts val="0"/>
              </a:spcBef>
              <a:spcAft>
                <a:spcPts val="0"/>
              </a:spcAft>
              <a:buClr>
                <a:schemeClr val="dk1"/>
              </a:buClr>
              <a:buSzPts val="4600"/>
              <a:buNone/>
              <a:defRPr sz="4600">
                <a:solidFill>
                  <a:schemeClr val="dk1"/>
                </a:solidFill>
              </a:defRPr>
            </a:lvl2pPr>
            <a:lvl3pPr lvl="2" algn="ctr">
              <a:spcBef>
                <a:spcPts val="0"/>
              </a:spcBef>
              <a:spcAft>
                <a:spcPts val="0"/>
              </a:spcAft>
              <a:buClr>
                <a:schemeClr val="dk1"/>
              </a:buClr>
              <a:buSzPts val="4600"/>
              <a:buNone/>
              <a:defRPr sz="4600">
                <a:solidFill>
                  <a:schemeClr val="dk1"/>
                </a:solidFill>
              </a:defRPr>
            </a:lvl3pPr>
            <a:lvl4pPr lvl="3" algn="ctr">
              <a:spcBef>
                <a:spcPts val="0"/>
              </a:spcBef>
              <a:spcAft>
                <a:spcPts val="0"/>
              </a:spcAft>
              <a:buClr>
                <a:schemeClr val="dk1"/>
              </a:buClr>
              <a:buSzPts val="4600"/>
              <a:buNone/>
              <a:defRPr sz="4600">
                <a:solidFill>
                  <a:schemeClr val="dk1"/>
                </a:solidFill>
              </a:defRPr>
            </a:lvl4pPr>
            <a:lvl5pPr lvl="4" algn="ctr">
              <a:spcBef>
                <a:spcPts val="0"/>
              </a:spcBef>
              <a:spcAft>
                <a:spcPts val="0"/>
              </a:spcAft>
              <a:buClr>
                <a:schemeClr val="dk1"/>
              </a:buClr>
              <a:buSzPts val="4600"/>
              <a:buNone/>
              <a:defRPr sz="4600">
                <a:solidFill>
                  <a:schemeClr val="dk1"/>
                </a:solidFill>
              </a:defRPr>
            </a:lvl5pPr>
            <a:lvl6pPr lvl="5" algn="ctr">
              <a:spcBef>
                <a:spcPts val="0"/>
              </a:spcBef>
              <a:spcAft>
                <a:spcPts val="0"/>
              </a:spcAft>
              <a:buClr>
                <a:schemeClr val="dk1"/>
              </a:buClr>
              <a:buSzPts val="4600"/>
              <a:buNone/>
              <a:defRPr sz="4600">
                <a:solidFill>
                  <a:schemeClr val="dk1"/>
                </a:solidFill>
              </a:defRPr>
            </a:lvl6pPr>
            <a:lvl7pPr lvl="6" algn="ctr">
              <a:spcBef>
                <a:spcPts val="0"/>
              </a:spcBef>
              <a:spcAft>
                <a:spcPts val="0"/>
              </a:spcAft>
              <a:buClr>
                <a:schemeClr val="dk1"/>
              </a:buClr>
              <a:buSzPts val="4600"/>
              <a:buNone/>
              <a:defRPr sz="4600">
                <a:solidFill>
                  <a:schemeClr val="dk1"/>
                </a:solidFill>
              </a:defRPr>
            </a:lvl7pPr>
            <a:lvl8pPr lvl="7" algn="ctr">
              <a:spcBef>
                <a:spcPts val="0"/>
              </a:spcBef>
              <a:spcAft>
                <a:spcPts val="0"/>
              </a:spcAft>
              <a:buClr>
                <a:schemeClr val="dk1"/>
              </a:buClr>
              <a:buSzPts val="4600"/>
              <a:buNone/>
              <a:defRPr sz="4600">
                <a:solidFill>
                  <a:schemeClr val="dk1"/>
                </a:solidFill>
              </a:defRPr>
            </a:lvl8pPr>
            <a:lvl9pPr lvl="8" algn="ctr">
              <a:spcBef>
                <a:spcPts val="0"/>
              </a:spcBef>
              <a:spcAft>
                <a:spcPts val="0"/>
              </a:spcAft>
              <a:buClr>
                <a:schemeClr val="dk1"/>
              </a:buClr>
              <a:buSzPts val="4600"/>
              <a:buNone/>
              <a:defRPr sz="4600">
                <a:solidFill>
                  <a:schemeClr val="dk1"/>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lt1"/>
                </a:solidFill>
                <a:latin typeface="Barlow"/>
                <a:ea typeface="Barlow"/>
                <a:cs typeface="Barlow"/>
                <a:sym typeface="Barlow"/>
              </a:defRPr>
            </a:lvl1pPr>
            <a:lvl2pPr lvl="1" algn="ctr">
              <a:buNone/>
              <a:defRPr sz="1000">
                <a:solidFill>
                  <a:schemeClr val="lt1"/>
                </a:solidFill>
                <a:latin typeface="Barlow"/>
                <a:ea typeface="Barlow"/>
                <a:cs typeface="Barlow"/>
                <a:sym typeface="Barlow"/>
              </a:defRPr>
            </a:lvl2pPr>
            <a:lvl3pPr lvl="2" algn="ctr">
              <a:buNone/>
              <a:defRPr sz="1000">
                <a:solidFill>
                  <a:schemeClr val="lt1"/>
                </a:solidFill>
                <a:latin typeface="Barlow"/>
                <a:ea typeface="Barlow"/>
                <a:cs typeface="Barlow"/>
                <a:sym typeface="Barlow"/>
              </a:defRPr>
            </a:lvl3pPr>
            <a:lvl4pPr lvl="3" algn="ctr">
              <a:buNone/>
              <a:defRPr sz="1000">
                <a:solidFill>
                  <a:schemeClr val="lt1"/>
                </a:solidFill>
                <a:latin typeface="Barlow"/>
                <a:ea typeface="Barlow"/>
                <a:cs typeface="Barlow"/>
                <a:sym typeface="Barlow"/>
              </a:defRPr>
            </a:lvl4pPr>
            <a:lvl5pPr lvl="4" algn="ctr">
              <a:buNone/>
              <a:defRPr sz="1000">
                <a:solidFill>
                  <a:schemeClr val="lt1"/>
                </a:solidFill>
                <a:latin typeface="Barlow"/>
                <a:ea typeface="Barlow"/>
                <a:cs typeface="Barlow"/>
                <a:sym typeface="Barlow"/>
              </a:defRPr>
            </a:lvl5pPr>
            <a:lvl6pPr lvl="5" algn="ctr">
              <a:buNone/>
              <a:defRPr sz="1000">
                <a:solidFill>
                  <a:schemeClr val="lt1"/>
                </a:solidFill>
                <a:latin typeface="Barlow"/>
                <a:ea typeface="Barlow"/>
                <a:cs typeface="Barlow"/>
                <a:sym typeface="Barlow"/>
              </a:defRPr>
            </a:lvl6pPr>
            <a:lvl7pPr lvl="6" algn="ctr">
              <a:buNone/>
              <a:defRPr sz="1000">
                <a:solidFill>
                  <a:schemeClr val="lt1"/>
                </a:solidFill>
                <a:latin typeface="Barlow"/>
                <a:ea typeface="Barlow"/>
                <a:cs typeface="Barlow"/>
                <a:sym typeface="Barlow"/>
              </a:defRPr>
            </a:lvl7pPr>
            <a:lvl8pPr lvl="7" algn="ctr">
              <a:buNone/>
              <a:defRPr sz="1000">
                <a:solidFill>
                  <a:schemeClr val="lt1"/>
                </a:solidFill>
                <a:latin typeface="Barlow"/>
                <a:ea typeface="Barlow"/>
                <a:cs typeface="Barlow"/>
                <a:sym typeface="Barlow"/>
              </a:defRPr>
            </a:lvl8pPr>
            <a:lvl9pPr lvl="8" algn="ctr">
              <a:buNone/>
              <a:defRPr sz="1000">
                <a:solidFill>
                  <a:schemeClr val="lt1"/>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teach.nwp.org/wp-content/uploads/2023/01/class-news-evaluation-template-with-teacher-not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ctrTitle"/>
          </p:nvPr>
        </p:nvSpPr>
        <p:spPr>
          <a:xfrm>
            <a:off x="2475825" y="1422900"/>
            <a:ext cx="4899000" cy="229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Creating a Class News Project: </a:t>
            </a:r>
            <a:r>
              <a:rPr lang="en" sz="3000"/>
              <a:t>Culmination of a Civic Journalism course</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Google Shape;245;p14"/>
          <p:cNvSpPr txBox="1">
            <a:spLocks noGrp="1"/>
          </p:cNvSpPr>
          <p:nvPr>
            <p:ph type="ctrTitle" idx="4294967295"/>
          </p:nvPr>
        </p:nvSpPr>
        <p:spPr>
          <a:xfrm>
            <a:off x="685800" y="440350"/>
            <a:ext cx="3297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400" dirty="0"/>
              <a:t>Create it</a:t>
            </a:r>
            <a:endParaRPr sz="5400" dirty="0"/>
          </a:p>
        </p:txBody>
      </p:sp>
      <p:sp>
        <p:nvSpPr>
          <p:cNvPr id="246" name="Google Shape;246;p14"/>
          <p:cNvSpPr txBox="1">
            <a:spLocks noGrp="1"/>
          </p:cNvSpPr>
          <p:nvPr>
            <p:ph type="subTitle" idx="4294967295"/>
          </p:nvPr>
        </p:nvSpPr>
        <p:spPr>
          <a:xfrm>
            <a:off x="685800" y="1639975"/>
            <a:ext cx="3297300" cy="3150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3000">
                <a:solidFill>
                  <a:srgbClr val="A5B0FE"/>
                </a:solidFill>
              </a:rPr>
              <a:t>A final class project will show students how much they have learned about journalism.</a:t>
            </a:r>
            <a:endParaRPr b="1"/>
          </a:p>
        </p:txBody>
      </p:sp>
      <p:sp>
        <p:nvSpPr>
          <p:cNvPr id="247" name="Google Shape;247;p14"/>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Real Evidence of Learning</a:t>
            </a:r>
            <a:endParaRPr/>
          </a:p>
        </p:txBody>
      </p:sp>
      <p:sp>
        <p:nvSpPr>
          <p:cNvPr id="253" name="Google Shape;253;p1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latin typeface="Arial"/>
                <a:ea typeface="Arial"/>
                <a:cs typeface="Arial"/>
                <a:sym typeface="Arial"/>
              </a:rPr>
              <a:t>Students often don’t recognize how much they have learned. They also may not connect what they now know to the real world. Creation of a Class News project will demonstrate just how much they know about the creation of a news product. It also will demonstrate their understanding of the importance and necessity of sharing news with an audience. </a:t>
            </a:r>
            <a:endParaRPr sz="3100"/>
          </a:p>
        </p:txBody>
      </p:sp>
      <p:sp>
        <p:nvSpPr>
          <p:cNvPr id="254" name="Google Shape;254;p1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Synthesizing learning</a:t>
            </a:r>
            <a:endParaRPr/>
          </a:p>
        </p:txBody>
      </p:sp>
      <p:sp>
        <p:nvSpPr>
          <p:cNvPr id="260" name="Google Shape;260;p16"/>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class news project brings it all together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ctrTitle" idx="4294967295"/>
          </p:nvPr>
        </p:nvSpPr>
        <p:spPr>
          <a:xfrm>
            <a:off x="454550" y="626325"/>
            <a:ext cx="2229600" cy="115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News Product Assignment</a:t>
            </a:r>
            <a:endParaRPr sz="2800"/>
          </a:p>
        </p:txBody>
      </p:sp>
      <p:sp>
        <p:nvSpPr>
          <p:cNvPr id="266" name="Google Shape;266;p17"/>
          <p:cNvSpPr txBox="1">
            <a:spLocks noGrp="1"/>
          </p:cNvSpPr>
          <p:nvPr>
            <p:ph type="subTitle" idx="4294967295"/>
          </p:nvPr>
        </p:nvSpPr>
        <p:spPr>
          <a:xfrm>
            <a:off x="454550" y="1784025"/>
            <a:ext cx="2229600" cy="2925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latin typeface="Arial"/>
                <a:ea typeface="Arial"/>
                <a:cs typeface="Arial"/>
                <a:sym typeface="Arial"/>
              </a:rPr>
              <a:t>Students will work collaboratively to create a newspaper or news product that will demonstrate different components of the course.</a:t>
            </a:r>
            <a:endParaRPr sz="2500"/>
          </a:p>
        </p:txBody>
      </p:sp>
      <p:grpSp>
        <p:nvGrpSpPr>
          <p:cNvPr id="267" name="Google Shape;267;p17"/>
          <p:cNvGrpSpPr/>
          <p:nvPr/>
        </p:nvGrpSpPr>
        <p:grpSpPr>
          <a:xfrm>
            <a:off x="4989430" y="480048"/>
            <a:ext cx="2688023" cy="2687984"/>
            <a:chOff x="6643075" y="3664250"/>
            <a:chExt cx="407950" cy="407975"/>
          </a:xfrm>
        </p:grpSpPr>
        <p:sp>
          <p:nvSpPr>
            <p:cNvPr id="268" name="Google Shape;268;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7"/>
          <p:cNvGrpSpPr/>
          <p:nvPr/>
        </p:nvGrpSpPr>
        <p:grpSpPr>
          <a:xfrm rot="-587295">
            <a:off x="4831103" y="3518436"/>
            <a:ext cx="1105140" cy="1105077"/>
            <a:chOff x="576250" y="4319400"/>
            <a:chExt cx="442075" cy="442050"/>
          </a:xfrm>
        </p:grpSpPr>
        <p:sp>
          <p:nvSpPr>
            <p:cNvPr id="271" name="Google Shape;271;p1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17"/>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body" idx="1"/>
          </p:nvPr>
        </p:nvSpPr>
        <p:spPr>
          <a:xfrm>
            <a:off x="457200" y="1444375"/>
            <a:ext cx="2494200" cy="3383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latin typeface="Arial"/>
                <a:ea typeface="Arial"/>
                <a:cs typeface="Arial"/>
                <a:sym typeface="Arial"/>
              </a:rPr>
              <a:t>Di</a:t>
            </a:r>
            <a:r>
              <a:rPr lang="en" sz="1700">
                <a:latin typeface="Arial"/>
                <a:ea typeface="Arial"/>
                <a:cs typeface="Arial"/>
                <a:sym typeface="Arial"/>
              </a:rPr>
              <a:t>vide students into groups. They will brainstorm a name for their publication and select editors, who will have more responsibilities for completion of the project.</a:t>
            </a:r>
            <a:r>
              <a:rPr lang="en" sz="1500">
                <a:latin typeface="Arial"/>
                <a:ea typeface="Arial"/>
                <a:cs typeface="Arial"/>
                <a:sym typeface="Arial"/>
              </a:rPr>
              <a:t> </a:t>
            </a:r>
            <a:r>
              <a:rPr lang="en" sz="1700">
                <a:latin typeface="Arial"/>
                <a:ea typeface="Arial"/>
                <a:cs typeface="Arial"/>
                <a:sym typeface="Arial"/>
              </a:rPr>
              <a:t>They also will develop story ideas and assign stories to members</a:t>
            </a:r>
            <a:r>
              <a:rPr lang="en" sz="1500">
                <a:latin typeface="Arial"/>
                <a:ea typeface="Arial"/>
                <a:cs typeface="Arial"/>
                <a:sym typeface="Arial"/>
              </a:rPr>
              <a:t>.</a:t>
            </a:r>
            <a:r>
              <a:rPr lang="en" sz="1100">
                <a:latin typeface="Arial"/>
                <a:ea typeface="Arial"/>
                <a:cs typeface="Arial"/>
                <a:sym typeface="Arial"/>
              </a:rPr>
              <a:t> </a:t>
            </a:r>
            <a:endParaRPr sz="2400"/>
          </a:p>
        </p:txBody>
      </p:sp>
      <p:sp>
        <p:nvSpPr>
          <p:cNvPr id="285" name="Google Shape;285;p1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First Day</a:t>
            </a:r>
            <a:endParaRPr/>
          </a:p>
        </p:txBody>
      </p:sp>
      <p:sp>
        <p:nvSpPr>
          <p:cNvPr id="286" name="Google Shape;286;p18"/>
          <p:cNvSpPr txBox="1">
            <a:spLocks noGrp="1"/>
          </p:cNvSpPr>
          <p:nvPr>
            <p:ph type="body" idx="2"/>
          </p:nvPr>
        </p:nvSpPr>
        <p:spPr>
          <a:xfrm>
            <a:off x="3101650" y="1444375"/>
            <a:ext cx="2781900" cy="369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Everyone must have a role as either an editor or reporter. Everyone will have to write a story, with one exception. If students are doing a traditional newspaper, the layout editor will only complete that task.</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a:latin typeface="Arial"/>
                <a:ea typeface="Arial"/>
                <a:cs typeface="Arial"/>
                <a:sym typeface="Arial"/>
              </a:rPr>
              <a:t>The editor also will set a series of work deadlines. </a:t>
            </a:r>
            <a:endParaRPr>
              <a:latin typeface="Arial"/>
              <a:ea typeface="Arial"/>
              <a:cs typeface="Arial"/>
              <a:sym typeface="Arial"/>
            </a:endParaRPr>
          </a:p>
          <a:p>
            <a:pPr marL="0" lvl="0" indent="0" algn="l" rtl="0">
              <a:spcBef>
                <a:spcPts val="600"/>
              </a:spcBef>
              <a:spcAft>
                <a:spcPts val="0"/>
              </a:spcAft>
              <a:buNone/>
            </a:pPr>
            <a:endParaRPr sz="1900"/>
          </a:p>
        </p:txBody>
      </p:sp>
      <p:sp>
        <p:nvSpPr>
          <p:cNvPr id="287" name="Google Shape;287;p1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457200" y="208775"/>
            <a:ext cx="51387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Next Steps</a:t>
            </a:r>
            <a:endParaRPr/>
          </a:p>
        </p:txBody>
      </p:sp>
      <p:sp>
        <p:nvSpPr>
          <p:cNvPr id="293" name="Google Shape;293;p19"/>
          <p:cNvSpPr txBox="1">
            <a:spLocks noGrp="1"/>
          </p:cNvSpPr>
          <p:nvPr>
            <p:ph type="body" idx="1"/>
          </p:nvPr>
        </p:nvSpPr>
        <p:spPr>
          <a:xfrm>
            <a:off x="457200" y="935975"/>
            <a:ext cx="2484600" cy="378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latin typeface="Arial"/>
                <a:ea typeface="Arial"/>
                <a:cs typeface="Arial"/>
                <a:sym typeface="Arial"/>
              </a:rPr>
              <a:t>Creating Stories</a:t>
            </a:r>
            <a:endParaRPr sz="16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600">
                <a:latin typeface="Arial"/>
                <a:ea typeface="Arial"/>
                <a:cs typeface="Arial"/>
                <a:sym typeface="Arial"/>
              </a:rPr>
              <a:t>Reporters will begin the gathering information from sources through interviews. Then they will begin writing their stories. </a:t>
            </a:r>
            <a:endParaRPr sz="16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600">
                <a:latin typeface="Arial"/>
                <a:ea typeface="Arial"/>
                <a:cs typeface="Arial"/>
                <a:sym typeface="Arial"/>
              </a:rPr>
              <a:t>Editors will monitor reporters’ progress. The editors will work with the layout editor to develop a format for the news product. </a:t>
            </a:r>
            <a:endParaRPr sz="1600">
              <a:latin typeface="Arial"/>
              <a:ea typeface="Arial"/>
              <a:cs typeface="Arial"/>
              <a:sym typeface="Arial"/>
            </a:endParaRPr>
          </a:p>
          <a:p>
            <a:pPr marL="0" lvl="0" indent="0" algn="l" rtl="0">
              <a:spcBef>
                <a:spcPts val="600"/>
              </a:spcBef>
              <a:spcAft>
                <a:spcPts val="0"/>
              </a:spcAft>
              <a:buNone/>
            </a:pPr>
            <a:endParaRPr b="1"/>
          </a:p>
        </p:txBody>
      </p:sp>
      <p:sp>
        <p:nvSpPr>
          <p:cNvPr id="294" name="Google Shape;294;p19"/>
          <p:cNvSpPr txBox="1">
            <a:spLocks noGrp="1"/>
          </p:cNvSpPr>
          <p:nvPr>
            <p:ph type="body" idx="3"/>
          </p:nvPr>
        </p:nvSpPr>
        <p:spPr>
          <a:xfrm>
            <a:off x="3359400" y="417550"/>
            <a:ext cx="2676300" cy="4650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b="1">
                <a:latin typeface="Arial"/>
                <a:ea typeface="Arial"/>
                <a:cs typeface="Arial"/>
                <a:sym typeface="Arial"/>
              </a:rPr>
              <a:t>Copy Editing</a:t>
            </a:r>
            <a:endParaRPr sz="17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700">
                <a:latin typeface="Arial"/>
                <a:ea typeface="Arial"/>
                <a:cs typeface="Arial"/>
                <a:sym typeface="Arial"/>
              </a:rPr>
              <a:t>Each person will assume the role of copy editor. As such they will edit for accuracy and content. </a:t>
            </a:r>
            <a:endParaRPr sz="17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700">
                <a:latin typeface="Arial"/>
                <a:ea typeface="Arial"/>
                <a:cs typeface="Arial"/>
                <a:sym typeface="Arial"/>
              </a:rPr>
              <a:t>The section editors (News, features, opinion, sports) and editor-in-chief will complete final edits of stories and then determine general story placement. </a:t>
            </a:r>
            <a:endParaRPr sz="17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700">
                <a:latin typeface="Arial"/>
                <a:ea typeface="Arial"/>
                <a:cs typeface="Arial"/>
                <a:sym typeface="Arial"/>
              </a:rPr>
              <a:t>The layout editor will create the physical news product. </a:t>
            </a:r>
            <a:endParaRPr sz="1800"/>
          </a:p>
        </p:txBody>
      </p:sp>
      <p:sp>
        <p:nvSpPr>
          <p:cNvPr id="295" name="Google Shape;295;p1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457200" y="208775"/>
            <a:ext cx="51387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Publication Day</a:t>
            </a:r>
            <a:endParaRPr/>
          </a:p>
        </p:txBody>
      </p:sp>
      <p:sp>
        <p:nvSpPr>
          <p:cNvPr id="301" name="Google Shape;301;p20"/>
          <p:cNvSpPr txBox="1">
            <a:spLocks noGrp="1"/>
          </p:cNvSpPr>
          <p:nvPr>
            <p:ph type="body" idx="1"/>
          </p:nvPr>
        </p:nvSpPr>
        <p:spPr>
          <a:xfrm>
            <a:off x="457200" y="935975"/>
            <a:ext cx="2484600" cy="378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b="1">
                <a:latin typeface="Arial"/>
                <a:ea typeface="Arial"/>
                <a:cs typeface="Arial"/>
                <a:sym typeface="Arial"/>
              </a:rPr>
              <a:t>Publication</a:t>
            </a:r>
            <a:endParaRPr sz="18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800">
                <a:latin typeface="Arial"/>
                <a:ea typeface="Arial"/>
                <a:cs typeface="Arial"/>
                <a:sym typeface="Arial"/>
              </a:rPr>
              <a:t>If the news teams create a newspaper, make enough copies of each paper and present them to the class. If students are using a different format, they share their product with the teacher, who then will share it with the students. </a:t>
            </a:r>
            <a:endParaRPr sz="1800">
              <a:latin typeface="Arial"/>
              <a:ea typeface="Arial"/>
              <a:cs typeface="Arial"/>
              <a:sym typeface="Arial"/>
            </a:endParaRPr>
          </a:p>
          <a:p>
            <a:pPr marL="0" lvl="0" indent="0" algn="l" rtl="0">
              <a:spcBef>
                <a:spcPts val="600"/>
              </a:spcBef>
              <a:spcAft>
                <a:spcPts val="0"/>
              </a:spcAft>
              <a:buNone/>
            </a:pPr>
            <a:endParaRPr sz="1800" b="1"/>
          </a:p>
        </p:txBody>
      </p:sp>
      <p:sp>
        <p:nvSpPr>
          <p:cNvPr id="302" name="Google Shape;302;p20"/>
          <p:cNvSpPr txBox="1">
            <a:spLocks noGrp="1"/>
          </p:cNvSpPr>
          <p:nvPr>
            <p:ph type="body" idx="3"/>
          </p:nvPr>
        </p:nvSpPr>
        <p:spPr>
          <a:xfrm>
            <a:off x="3359400" y="816125"/>
            <a:ext cx="2676300" cy="4251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Arial"/>
                <a:ea typeface="Arial"/>
                <a:cs typeface="Arial"/>
                <a:sym typeface="Arial"/>
              </a:rPr>
              <a:t>Reflection</a:t>
            </a:r>
            <a:endParaRPr sz="1800" b="1">
              <a:latin typeface="Arial"/>
              <a:ea typeface="Arial"/>
              <a:cs typeface="Arial"/>
              <a:sym typeface="Arial"/>
            </a:endParaRPr>
          </a:p>
          <a:p>
            <a:pPr marL="0" lvl="0" indent="0" algn="l" rtl="0">
              <a:lnSpc>
                <a:spcPct val="115000"/>
              </a:lnSpc>
              <a:spcBef>
                <a:spcPts val="0"/>
              </a:spcBef>
              <a:spcAft>
                <a:spcPts val="0"/>
              </a:spcAft>
              <a:buNone/>
            </a:pPr>
            <a:r>
              <a:rPr lang="en" sz="1800">
                <a:latin typeface="Arial"/>
                <a:ea typeface="Arial"/>
                <a:cs typeface="Arial"/>
                <a:sym typeface="Arial"/>
              </a:rPr>
              <a:t>Students will have time to read and absorb the news product. Then seek comments from the class regarding the positive qualities of each publication. Allow students to share their observations about the project and the difficulties and positive aspects of the project. </a:t>
            </a:r>
            <a:endParaRPr sz="1800">
              <a:latin typeface="Arial"/>
              <a:ea typeface="Arial"/>
              <a:cs typeface="Arial"/>
              <a:sym typeface="Arial"/>
            </a:endParaRPr>
          </a:p>
          <a:p>
            <a:pPr marL="0" lvl="0" indent="0" algn="l" rtl="0">
              <a:lnSpc>
                <a:spcPct val="115000"/>
              </a:lnSpc>
              <a:spcBef>
                <a:spcPts val="0"/>
              </a:spcBef>
              <a:spcAft>
                <a:spcPts val="0"/>
              </a:spcAft>
              <a:buNone/>
            </a:pPr>
            <a:endParaRPr sz="1700">
              <a:latin typeface="Arial"/>
              <a:ea typeface="Arial"/>
              <a:cs typeface="Arial"/>
              <a:sym typeface="Arial"/>
            </a:endParaRPr>
          </a:p>
        </p:txBody>
      </p:sp>
      <p:sp>
        <p:nvSpPr>
          <p:cNvPr id="303" name="Google Shape;303;p2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21"/>
          <p:cNvSpPr txBox="1">
            <a:spLocks noGrp="1"/>
          </p:cNvSpPr>
          <p:nvPr>
            <p:ph type="title" idx="4294967295"/>
          </p:nvPr>
        </p:nvSpPr>
        <p:spPr>
          <a:xfrm>
            <a:off x="445225" y="275250"/>
            <a:ext cx="3537900" cy="12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Assessing the Project</a:t>
            </a:r>
            <a:endParaRPr/>
          </a:p>
        </p:txBody>
      </p:sp>
      <p:sp>
        <p:nvSpPr>
          <p:cNvPr id="309" name="Google Shape;309;p21"/>
          <p:cNvSpPr txBox="1">
            <a:spLocks noGrp="1"/>
          </p:cNvSpPr>
          <p:nvPr>
            <p:ph type="body" idx="4294967295"/>
          </p:nvPr>
        </p:nvSpPr>
        <p:spPr>
          <a:xfrm>
            <a:off x="445225" y="1508850"/>
            <a:ext cx="3537900" cy="3359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Arial"/>
                <a:ea typeface="Arial"/>
                <a:cs typeface="Arial"/>
                <a:sym typeface="Arial"/>
              </a:rPr>
              <a:t>Consider how to assess the work of individuals and of the group. Finding a way to assess the individual as well as the group will make all students accountable for the end product. It can help to develop a template for the </a:t>
            </a:r>
            <a:r>
              <a:rPr lang="en" sz="1800" u="sng">
                <a:solidFill>
                  <a:schemeClr val="hlink"/>
                </a:solidFill>
                <a:latin typeface="Arial"/>
                <a:ea typeface="Arial"/>
                <a:cs typeface="Arial"/>
                <a:sym typeface="Arial"/>
                <a:hlinkClick r:id="rId4"/>
              </a:rPr>
              <a:t>group evaluation </a:t>
            </a:r>
            <a:r>
              <a:rPr lang="en" sz="1800">
                <a:latin typeface="Arial"/>
                <a:ea typeface="Arial"/>
                <a:cs typeface="Arial"/>
                <a:sym typeface="Arial"/>
              </a:rPr>
              <a:t>that reflects what you asked the students to do and how they performed these tasks. </a:t>
            </a:r>
            <a:endParaRPr sz="2500"/>
          </a:p>
        </p:txBody>
      </p:sp>
      <p:sp>
        <p:nvSpPr>
          <p:cNvPr id="310" name="Google Shape;310;p2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DADBE6"/>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Words>
  <Application>Microsoft Office PowerPoint</Application>
  <PresentationFormat>On-screen Show (16:9)</PresentationFormat>
  <Paragraphs>35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Barlow Light</vt:lpstr>
      <vt:lpstr>Work Sans</vt:lpstr>
      <vt:lpstr>Calibri</vt:lpstr>
      <vt:lpstr>Miriam Libre</vt:lpstr>
      <vt:lpstr>Barlow</vt:lpstr>
      <vt:lpstr>Roderigo template</vt:lpstr>
      <vt:lpstr>Creating a Class News Project: Culmination of a Civic Journalism course</vt:lpstr>
      <vt:lpstr>Create it</vt:lpstr>
      <vt:lpstr>Real Evidence of Learning</vt:lpstr>
      <vt:lpstr>Synthesizing learning</vt:lpstr>
      <vt:lpstr>News Product Assignment</vt:lpstr>
      <vt:lpstr>The First Day</vt:lpstr>
      <vt:lpstr>Next Steps</vt:lpstr>
      <vt:lpstr>Publication Day</vt:lpstr>
      <vt:lpstr>Assessing the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Class News Project: Culmination of a Civic Journalism course</dc:title>
  <cp:lastModifiedBy>Luke</cp:lastModifiedBy>
  <cp:revision>1</cp:revision>
  <dcterms:modified xsi:type="dcterms:W3CDTF">2023-01-27T18:57:49Z</dcterms:modified>
</cp:coreProperties>
</file>