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Caveat"/>
      <p:regular r:id="rId15"/>
      <p:bold r:id="rId16"/>
    </p:embeddedFont>
    <p:embeddedFont>
      <p:font typeface="Amatic SC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aveat-regular.fntdata"/><Relationship Id="rId14" Type="http://schemas.openxmlformats.org/officeDocument/2006/relationships/slide" Target="slides/slide10.xml"/><Relationship Id="rId17" Type="http://schemas.openxmlformats.org/officeDocument/2006/relationships/font" Target="fonts/AmaticSC-regular.fntdata"/><Relationship Id="rId16" Type="http://schemas.openxmlformats.org/officeDocument/2006/relationships/font" Target="fonts/Cave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AmaticSC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houghtco.com/the-top-journalism-scandals-2073750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https://www.thoughtco.com/the-top-journalism-scandals-2073750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3cafa885d5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3cafa885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3cafa885d5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3cafa885d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cafa885d5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3cafa885d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3cafa885d5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3cafa885d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cafa885d5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3cafa885d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rgbClr val="00000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825" y="972913"/>
            <a:ext cx="5051951" cy="31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>
            <p:ph type="ctrTitle"/>
          </p:nvPr>
        </p:nvSpPr>
        <p:spPr>
          <a:xfrm>
            <a:off x="2765775" y="1645750"/>
            <a:ext cx="4227000" cy="143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1519100" y="1142662"/>
            <a:ext cx="69390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519100" y="2279990"/>
            <a:ext cx="69390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" type="body"/>
          </p:nvPr>
        </p:nvSpPr>
        <p:spPr>
          <a:xfrm>
            <a:off x="1387000" y="1933200"/>
            <a:ext cx="62415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501650" lvl="0" marL="4572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1pPr>
            <a:lvl2pPr indent="-501650" lvl="1" marL="9144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2pPr>
            <a:lvl3pPr indent="-501650" lvl="2" marL="13716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3pPr>
            <a:lvl4pPr indent="-501650" lvl="3" marL="18288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4pPr>
            <a:lvl5pPr indent="-501650" lvl="4" marL="22860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5pPr>
            <a:lvl6pPr indent="-501650" lvl="5" marL="27432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6pPr>
            <a:lvl7pPr indent="-501650" lvl="6" marL="32004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7pPr>
            <a:lvl8pPr indent="-501650" lvl="7" marL="365760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8pPr>
            <a:lvl9pPr indent="-501650" lvl="8" marL="411480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1412975" y="1287950"/>
            <a:ext cx="3530700" cy="32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5156126" y="1287950"/>
            <a:ext cx="3530700" cy="32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411775" y="1287950"/>
            <a:ext cx="2238000" cy="363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2" type="body"/>
          </p:nvPr>
        </p:nvSpPr>
        <p:spPr>
          <a:xfrm>
            <a:off x="3929671" y="1287950"/>
            <a:ext cx="2238000" cy="363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3" type="body"/>
          </p:nvPr>
        </p:nvSpPr>
        <p:spPr>
          <a:xfrm>
            <a:off x="6447566" y="1287950"/>
            <a:ext cx="2238000" cy="363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1411775" y="4270412"/>
            <a:ext cx="72750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b="1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indent="-3683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indent="-3683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indent="-3683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indent="-3683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indent="-3683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indent="-3683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indent="-3683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indent="-3683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slidescarnival.com/help-use-presentation-template" TargetMode="External"/><Relationship Id="rId4" Type="http://schemas.openxmlformats.org/officeDocument/2006/relationships/hyperlink" Target="http://www.slidescarnival.com/copyright-and-legal-information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ctrTitle"/>
          </p:nvPr>
        </p:nvSpPr>
        <p:spPr>
          <a:xfrm>
            <a:off x="2765775" y="1645750"/>
            <a:ext cx="4227000" cy="143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ethical approach to student journalism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Class Code of Ethics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Collectively incorporate elements from the different groups’ Codes of Ethics into a class Code of Ethics. This code should govern the behavior of student journalists as they report the news. 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National Scholastic Press Association Code of Ethics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Mentor text: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https://drive.google.com/file/d/12pg9rxTLHinBiiEAkMsy2ueySX3zKQJs/view?ts=62cddeb5</a:t>
            </a:r>
            <a:endParaRPr sz="2400"/>
          </a:p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First Amendment</a:t>
            </a:r>
            <a:endParaRPr sz="2400"/>
          </a:p>
        </p:txBody>
      </p:sp>
      <p:sp>
        <p:nvSpPr>
          <p:cNvPr id="52" name="Google Shape;52;p12"/>
          <p:cNvSpPr txBox="1"/>
          <p:nvPr>
            <p:ph idx="2" type="body"/>
          </p:nvPr>
        </p:nvSpPr>
        <p:spPr>
          <a:xfrm>
            <a:off x="5156126" y="1001229"/>
            <a:ext cx="3530700" cy="32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Does the First Amendament give journalist the </a:t>
            </a:r>
            <a:r>
              <a:rPr lang="en" sz="2400">
                <a:solidFill>
                  <a:srgbClr val="0000FF"/>
                </a:solidFill>
              </a:rPr>
              <a:t>power</a:t>
            </a:r>
            <a:r>
              <a:rPr lang="en" sz="2400">
                <a:solidFill>
                  <a:srgbClr val="0000FF"/>
                </a:solidFill>
              </a:rPr>
              <a:t> to write anything they want? </a:t>
            </a:r>
            <a:endParaRPr sz="24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>
            <a:off x="1412975" y="1001229"/>
            <a:ext cx="3530700" cy="32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FA8DC"/>
              </a:solidFill>
              <a:highlight>
                <a:srgbClr val="F7F7F7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FA8DC"/>
                </a:solidFill>
                <a:latin typeface="Georgia"/>
                <a:ea typeface="Georgia"/>
                <a:cs typeface="Georgia"/>
                <a:sym typeface="Georgia"/>
              </a:rPr>
              <a:t>Congress shall make no law respecting an establishment of religion, or prohibiting the free exercise thereof; or abridging the freedom of speech, or of the press; or the right of the people peaceably to assemble, and to petition the Government for a redress of grievances.</a:t>
            </a:r>
            <a:endParaRPr sz="1800">
              <a:solidFill>
                <a:srgbClr val="6FA8D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54" name="Google Shape;54;p12"/>
          <p:cNvSpPr txBox="1"/>
          <p:nvPr>
            <p:ph idx="2" type="body"/>
          </p:nvPr>
        </p:nvSpPr>
        <p:spPr>
          <a:xfrm>
            <a:off x="1464400" y="4348031"/>
            <a:ext cx="7222500" cy="5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CC0000"/>
                </a:solidFill>
              </a:rPr>
              <a:t>More info on how to use this template at </a:t>
            </a:r>
            <a:r>
              <a:rPr b="1" lang="en" sz="1400" u="sng">
                <a:solidFill>
                  <a:srgbClr val="CC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4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CC0000"/>
                </a:solidFill>
              </a:rPr>
              <a:t>This template is free to use under </a:t>
            </a:r>
            <a:r>
              <a:rPr lang="en" sz="1400" u="sng">
                <a:solidFill>
                  <a:srgbClr val="CC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400">
                <a:solidFill>
                  <a:srgbClr val="CC0000"/>
                </a:solidFill>
              </a:rPr>
              <a:t>. You can keep the Credits slide or mention SlidesCarnival and other resources used in a slide footer.</a:t>
            </a:r>
            <a:endParaRPr sz="14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CC0000"/>
              </a:solidFill>
            </a:endParaRPr>
          </a:p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idx="4294967295" type="ctrTitle"/>
          </p:nvPr>
        </p:nvSpPr>
        <p:spPr>
          <a:xfrm>
            <a:off x="2204164" y="1028875"/>
            <a:ext cx="2939400" cy="687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  What’s wrong 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  With this?</a:t>
            </a:r>
            <a:r>
              <a:rPr lang="en" sz="5100"/>
              <a:t> </a:t>
            </a:r>
            <a:r>
              <a:rPr lang="en" sz="5100"/>
              <a:t>!</a:t>
            </a:r>
            <a:endParaRPr sz="5100"/>
          </a:p>
        </p:txBody>
      </p:sp>
      <p:sp>
        <p:nvSpPr>
          <p:cNvPr id="61" name="Google Shape;61;p13"/>
          <p:cNvSpPr txBox="1"/>
          <p:nvPr>
            <p:ph idx="4294967295" type="subTitle"/>
          </p:nvPr>
        </p:nvSpPr>
        <p:spPr>
          <a:xfrm>
            <a:off x="1925050" y="2401975"/>
            <a:ext cx="5354400" cy="19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Students should identify the harm that comes from unethical reporters by citing </a:t>
            </a:r>
            <a:r>
              <a:rPr lang="en"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examples</a:t>
            </a:r>
            <a:r>
              <a:rPr lang="en"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they think would constitute </a:t>
            </a:r>
            <a:r>
              <a:rPr lang="en"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unethical</a:t>
            </a:r>
            <a:r>
              <a:rPr lang="en"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behavior. </a:t>
            </a:r>
            <a:endParaRPr b="1" sz="2400">
              <a:solidFill>
                <a:srgbClr val="CC0000"/>
              </a:solidFill>
            </a:endParaRPr>
          </a:p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1925059" y="547745"/>
            <a:ext cx="1817263" cy="1674422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ctrTitle"/>
          </p:nvPr>
        </p:nvSpPr>
        <p:spPr>
          <a:xfrm>
            <a:off x="1519100" y="588372"/>
            <a:ext cx="6939000" cy="81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Ethics in Journalism Involves: </a:t>
            </a:r>
            <a:endParaRPr/>
          </a:p>
        </p:txBody>
      </p:sp>
      <p:sp>
        <p:nvSpPr>
          <p:cNvPr id="69" name="Google Shape;69;p14"/>
          <p:cNvSpPr txBox="1"/>
          <p:nvPr>
            <p:ph idx="1" type="subTitle"/>
          </p:nvPr>
        </p:nvSpPr>
        <p:spPr>
          <a:xfrm>
            <a:off x="1519100" y="1613276"/>
            <a:ext cx="6939000" cy="316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Honesty;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Independence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Fairness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Accountability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Harm minimization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Avoiding libel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 attribution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ctrTitle"/>
          </p:nvPr>
        </p:nvSpPr>
        <p:spPr>
          <a:xfrm>
            <a:off x="1424200" y="588372"/>
            <a:ext cx="6939000" cy="81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Terms to Know:</a:t>
            </a:r>
            <a:endParaRPr/>
          </a:p>
        </p:txBody>
      </p:sp>
      <p:sp>
        <p:nvSpPr>
          <p:cNvPr id="75" name="Google Shape;75;p15"/>
          <p:cNvSpPr txBox="1"/>
          <p:nvPr>
            <p:ph idx="1" type="subTitle"/>
          </p:nvPr>
        </p:nvSpPr>
        <p:spPr>
          <a:xfrm>
            <a:off x="1519100" y="1613276"/>
            <a:ext cx="6939000" cy="316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Defamation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Slander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Official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Actual Malice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Figure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Private Individual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ctrTitle"/>
          </p:nvPr>
        </p:nvSpPr>
        <p:spPr>
          <a:xfrm>
            <a:off x="1424200" y="588372"/>
            <a:ext cx="6939000" cy="81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inspired</a:t>
            </a:r>
            <a:endParaRPr/>
          </a:p>
        </p:txBody>
      </p:sp>
      <p:sp>
        <p:nvSpPr>
          <p:cNvPr id="81" name="Google Shape;81;p16"/>
          <p:cNvSpPr txBox="1"/>
          <p:nvPr>
            <p:ph idx="1" type="subTitle"/>
          </p:nvPr>
        </p:nvSpPr>
        <p:spPr>
          <a:xfrm>
            <a:off x="1519100" y="1613276"/>
            <a:ext cx="6939000" cy="316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In groups develop a statement that proclaims the necessity of ethical behavior. The statement also should define ethical and unethical behavior and include examples of both. </a:t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ctrTitle"/>
          </p:nvPr>
        </p:nvSpPr>
        <p:spPr>
          <a:xfrm>
            <a:off x="1424200" y="588372"/>
            <a:ext cx="6939000" cy="81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</a:t>
            </a:r>
            <a:endParaRPr/>
          </a:p>
        </p:txBody>
      </p:sp>
      <p:sp>
        <p:nvSpPr>
          <p:cNvPr id="87" name="Google Shape;87;p17"/>
          <p:cNvSpPr txBox="1"/>
          <p:nvPr>
            <p:ph idx="1" type="subTitle"/>
          </p:nvPr>
        </p:nvSpPr>
        <p:spPr>
          <a:xfrm>
            <a:off x="1519100" y="1613276"/>
            <a:ext cx="6939000" cy="316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Without researching existing codes of ethics, students develop their own code of ethics for student journalists.</a:t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ctrTitle"/>
          </p:nvPr>
        </p:nvSpPr>
        <p:spPr>
          <a:xfrm>
            <a:off x="1424200" y="588372"/>
            <a:ext cx="6939000" cy="81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</a:t>
            </a:r>
            <a:endParaRPr/>
          </a:p>
        </p:txBody>
      </p:sp>
      <p:sp>
        <p:nvSpPr>
          <p:cNvPr id="93" name="Google Shape;93;p18"/>
          <p:cNvSpPr txBox="1"/>
          <p:nvPr>
            <p:ph idx="1" type="subTitle"/>
          </p:nvPr>
        </p:nvSpPr>
        <p:spPr>
          <a:xfrm>
            <a:off x="1519100" y="1613276"/>
            <a:ext cx="6939000" cy="316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As they create this code of ethics, they should be able to explain why they included and excluded certain behaviors. They also should be able explain how such a statement will govern specific reporting behaviors. </a:t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ctrTitle"/>
          </p:nvPr>
        </p:nvSpPr>
        <p:spPr>
          <a:xfrm>
            <a:off x="1424200" y="588372"/>
            <a:ext cx="6939000" cy="81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with the Class</a:t>
            </a:r>
            <a:endParaRPr/>
          </a:p>
        </p:txBody>
      </p:sp>
      <p:sp>
        <p:nvSpPr>
          <p:cNvPr id="99" name="Google Shape;99;p19"/>
          <p:cNvSpPr txBox="1"/>
          <p:nvPr>
            <p:ph idx="1" type="subTitle"/>
          </p:nvPr>
        </p:nvSpPr>
        <p:spPr>
          <a:xfrm>
            <a:off x="1519100" y="1613276"/>
            <a:ext cx="6939000" cy="316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Seek their reactions and responses. Listen to their comments. Determine if you would like to or need to revise your code. </a:t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te template">
  <a:themeElements>
    <a:clrScheme name="Custom 347">
      <a:dk1>
        <a:srgbClr val="1C4587"/>
      </a:dk1>
      <a:lt1>
        <a:srgbClr val="FFFFFF"/>
      </a:lt1>
      <a:dk2>
        <a:srgbClr val="606A7C"/>
      </a:dk2>
      <a:lt2>
        <a:srgbClr val="D3DAE2"/>
      </a:lt2>
      <a:accent1>
        <a:srgbClr val="1C4587"/>
      </a:accent1>
      <a:accent2>
        <a:srgbClr val="6CC2DC"/>
      </a:accent2>
      <a:accent3>
        <a:srgbClr val="B4E04F"/>
      </a:accent3>
      <a:accent4>
        <a:srgbClr val="FFD453"/>
      </a:accent4>
      <a:accent5>
        <a:srgbClr val="EE973B"/>
      </a:accent5>
      <a:accent6>
        <a:srgbClr val="F74848"/>
      </a:accent6>
      <a:hlink>
        <a:srgbClr val="1C458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